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2" r:id="rId3"/>
    <p:sldId id="273" r:id="rId4"/>
    <p:sldId id="274" r:id="rId5"/>
    <p:sldId id="276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504" y="-1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1DE03-4518-794F-8228-D6537C12ED6C}" type="datetimeFigureOut">
              <a:rPr lang="de-DE" smtClean="0"/>
              <a:t>23.01.19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AA5C0-73B2-E847-B3C8-002442F071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155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01000-2ABF-7A49-B6F2-F2469F59CE5F}" type="datetimeFigureOut">
              <a:rPr lang="de-DE" smtClean="0"/>
              <a:t>23.01.19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3FB03-AFF1-1642-BA19-8D739AAE81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48769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Jeweils</a:t>
            </a:r>
            <a:r>
              <a:rPr lang="de-DE" baseline="0" dirty="0" smtClean="0"/>
              <a:t> Kompromisslösungen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3FB03-AFF1-1642-BA19-8D739AAE810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967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/>
          <p:cNvSpPr/>
          <p:nvPr userDrawn="1"/>
        </p:nvSpPr>
        <p:spPr>
          <a:xfrm>
            <a:off x="317500" y="2311400"/>
            <a:ext cx="8153400" cy="3574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itel 8"/>
          <p:cNvSpPr>
            <a:spLocks noGrp="1"/>
          </p:cNvSpPr>
          <p:nvPr>
            <p:ph type="title" hasCustomPrompt="1"/>
          </p:nvPr>
        </p:nvSpPr>
        <p:spPr>
          <a:xfrm>
            <a:off x="635000" y="2590660"/>
            <a:ext cx="7531100" cy="182894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19" name="Textplatzhalter 2"/>
          <p:cNvSpPr>
            <a:spLocks noGrp="1"/>
          </p:cNvSpPr>
          <p:nvPr>
            <p:ph type="body" idx="1"/>
          </p:nvPr>
        </p:nvSpPr>
        <p:spPr>
          <a:xfrm>
            <a:off x="698500" y="4595813"/>
            <a:ext cx="7467600" cy="1004887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pic>
        <p:nvPicPr>
          <p:cNvPr id="10" name="Picture 8" descr="E#D-Logo-Microsoft-Offic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20805" y="410770"/>
            <a:ext cx="2294650" cy="1091042"/>
          </a:xfrm>
          <a:prstGeom prst="rect">
            <a:avLst/>
          </a:prstGeom>
        </p:spPr>
      </p:pic>
      <p:pic>
        <p:nvPicPr>
          <p:cNvPr id="13" name="Bild 12"/>
          <p:cNvPicPr/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80"/>
          <a:stretch/>
        </p:blipFill>
        <p:spPr bwMode="auto">
          <a:xfrm>
            <a:off x="317500" y="295107"/>
            <a:ext cx="1829452" cy="1305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Bild 11" descr="C:\Users\engels\Desktop\EU%20flag-Erasmus+_vect_POS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5969647"/>
            <a:ext cx="2695203" cy="77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12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8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25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3802"/>
            <a:ext cx="8229600" cy="771087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8"/>
          <p:cNvCxnSpPr/>
          <p:nvPr userDrawn="1"/>
        </p:nvCxnSpPr>
        <p:spPr>
          <a:xfrm>
            <a:off x="457200" y="1026457"/>
            <a:ext cx="8229600" cy="1588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6" descr="E#D-Logo-Microsoft-Offic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44008" y="29872"/>
            <a:ext cx="1942792" cy="923743"/>
          </a:xfrm>
          <a:prstGeom prst="rect">
            <a:avLst/>
          </a:prstGeom>
        </p:spPr>
      </p:pic>
      <p:pic>
        <p:nvPicPr>
          <p:cNvPr id="11" name="Bild 10"/>
          <p:cNvPicPr/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84" b="22981"/>
          <a:stretch/>
        </p:blipFill>
        <p:spPr bwMode="auto">
          <a:xfrm>
            <a:off x="457200" y="135467"/>
            <a:ext cx="1229995" cy="829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Bild 11" descr="C:\Users\engels\Desktop\EU%20flag-Erasmus+_vect_POS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01" y="6147329"/>
            <a:ext cx="2401635" cy="689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229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42037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6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0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61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83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821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172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15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990460"/>
            <a:ext cx="8229600" cy="771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966378"/>
            <a:ext cx="8229600" cy="4159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203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D342-F750-7F49-ADB6-0D5ED779791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719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3060560"/>
            <a:ext cx="7531100" cy="1828940"/>
          </a:xfrm>
        </p:spPr>
        <p:txBody>
          <a:bodyPr>
            <a:normAutofit/>
          </a:bodyPr>
          <a:lstStyle/>
          <a:p>
            <a:r>
              <a:rPr lang="de-DE" dirty="0" smtClean="0"/>
              <a:t>EUROPER II: </a:t>
            </a:r>
            <a:r>
              <a:rPr lang="de-DE" dirty="0"/>
              <a:t>Europäische Perspektiven zur Asylpolitik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idx="1"/>
          </p:nvPr>
        </p:nvSpPr>
        <p:spPr>
          <a:xfrm>
            <a:off x="698500" y="4595813"/>
            <a:ext cx="7467600" cy="1004887"/>
          </a:xfrm>
        </p:spPr>
        <p:txBody>
          <a:bodyPr>
            <a:normAutofit/>
          </a:bodyPr>
          <a:lstStyle/>
          <a:p>
            <a:r>
              <a:rPr lang="de-DE" sz="3600" dirty="0" smtClean="0"/>
              <a:t>Verhandlungsverlauf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4046535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700" dirty="0"/>
              <a:t>Änderungsanträge </a:t>
            </a:r>
            <a:r>
              <a:rPr lang="de-DE" sz="2700" dirty="0" smtClean="0"/>
              <a:t>2. Lesung EP: Unterbringung</a:t>
            </a:r>
            <a:endParaRPr lang="de-DE" sz="27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9</a:t>
            </a:fld>
            <a:endParaRPr lang="de-DE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554819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71600"/>
                <a:gridCol w="6413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Fraktion(en)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382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Europäisches Parlament: </a:t>
            </a:r>
            <a:r>
              <a:rPr lang="de-DE" dirty="0"/>
              <a:t>2</a:t>
            </a:r>
            <a:r>
              <a:rPr lang="de-DE" dirty="0" smtClean="0"/>
              <a:t>. </a:t>
            </a:r>
            <a:r>
              <a:rPr lang="de-DE" dirty="0"/>
              <a:t>Lesung 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109773"/>
              </p:ext>
            </p:extLst>
          </p:nvPr>
        </p:nvGraphicFramePr>
        <p:xfrm>
          <a:off x="457200" y="1966913"/>
          <a:ext cx="8229600" cy="116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717800"/>
                <a:gridCol w="3606800"/>
              </a:tblGrid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Ministerrat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Europäisches Parlament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Arbeitsmarktzugang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Unterbringung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59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Änderungsanträge 2. Lesung RAT: Arbeitsmarktzugang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830851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44600"/>
                <a:gridCol w="6540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Koalition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796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700" dirty="0"/>
              <a:t>Änderungsanträge </a:t>
            </a:r>
            <a:r>
              <a:rPr lang="de-DE" sz="2700" dirty="0" smtClean="0"/>
              <a:t>2. Lesung RAT: Unterbringung</a:t>
            </a:r>
            <a:endParaRPr lang="de-DE" sz="27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12</a:t>
            </a:fld>
            <a:endParaRPr lang="de-DE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570508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44600"/>
                <a:gridCol w="6540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Koalition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787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Ministerrat: </a:t>
            </a:r>
            <a:r>
              <a:rPr lang="de-DE" dirty="0"/>
              <a:t>2</a:t>
            </a:r>
            <a:r>
              <a:rPr lang="de-DE" dirty="0" smtClean="0"/>
              <a:t>. </a:t>
            </a:r>
            <a:r>
              <a:rPr lang="de-DE" dirty="0"/>
              <a:t>Lesung 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672264"/>
              </p:ext>
            </p:extLst>
          </p:nvPr>
        </p:nvGraphicFramePr>
        <p:xfrm>
          <a:off x="457200" y="1966913"/>
          <a:ext cx="8229600" cy="116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717800"/>
                <a:gridCol w="3606800"/>
              </a:tblGrid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Europäisches Parlament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Ministerrat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Arbeitsmarktzugang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Unterbringung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944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Vermittlungsausschuss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913004"/>
              </p:ext>
            </p:extLst>
          </p:nvPr>
        </p:nvGraphicFramePr>
        <p:xfrm>
          <a:off x="457200" y="1966913"/>
          <a:ext cx="82296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6324600"/>
              </a:tblGrid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Europäisches</a:t>
                      </a:r>
                      <a:r>
                        <a:rPr lang="de-DE" sz="1600" baseline="0" dirty="0" smtClean="0"/>
                        <a:t> Parlament und Ministerrat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Arbeitsmarktzugang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Unterbringung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515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Kommissionsvorschlag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Streitpunkt I: Arbeitsmarktzugang</a:t>
            </a:r>
          </a:p>
          <a:p>
            <a:pPr marL="0" indent="0">
              <a:buNone/>
            </a:pPr>
            <a:r>
              <a:rPr lang="de-DE" dirty="0"/>
              <a:t>Nach spätestens </a:t>
            </a:r>
            <a:r>
              <a:rPr lang="de-DE" dirty="0" smtClean="0"/>
              <a:t>sechs </a:t>
            </a:r>
            <a:r>
              <a:rPr lang="de-DE" dirty="0"/>
              <a:t>Monaten </a:t>
            </a:r>
            <a:r>
              <a:rPr lang="de-DE" dirty="0" smtClean="0"/>
              <a:t>erhalten </a:t>
            </a:r>
            <a:r>
              <a:rPr lang="de-DE" dirty="0" smtClean="0"/>
              <a:t>Asylbewerber*innen </a:t>
            </a:r>
            <a:r>
              <a:rPr lang="de-DE" dirty="0"/>
              <a:t>Zugang zum </a:t>
            </a:r>
            <a:r>
              <a:rPr lang="de-DE" dirty="0" smtClean="0"/>
              <a:t>Arbeitsmarkt.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Streitpunkt II: Unterbringung</a:t>
            </a:r>
          </a:p>
          <a:p>
            <a:pPr marL="0" indent="0">
              <a:buNone/>
            </a:pPr>
            <a:r>
              <a:rPr lang="de-DE" dirty="0" smtClean="0"/>
              <a:t>Asylbewerber*innen </a:t>
            </a:r>
            <a:r>
              <a:rPr lang="de-DE" dirty="0" smtClean="0"/>
              <a:t>dürfen nur zeitlich begrenzt in Sammelunterkünften untergebracht werden. 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548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Änderungsanträge 1. Lesung EP: Arbeitsmarktzugang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376216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58900"/>
                <a:gridCol w="64262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Fraktion(en)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951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700" dirty="0"/>
              <a:t>Änderungsanträge 1. </a:t>
            </a:r>
            <a:r>
              <a:rPr lang="de-DE" sz="2700" dirty="0" smtClean="0"/>
              <a:t>Lesung EP: Unterbringung</a:t>
            </a:r>
            <a:endParaRPr lang="de-DE" sz="27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3</a:t>
            </a:fld>
            <a:endParaRPr lang="de-DE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239848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71600"/>
                <a:gridCol w="6413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Fraktion(en)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98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Europäisches Parlament: </a:t>
            </a:r>
            <a:r>
              <a:rPr lang="de-DE" dirty="0"/>
              <a:t>1. Lesung 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637733"/>
              </p:ext>
            </p:extLst>
          </p:nvPr>
        </p:nvGraphicFramePr>
        <p:xfrm>
          <a:off x="457200" y="1966913"/>
          <a:ext cx="8229600" cy="2260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717800"/>
                <a:gridCol w="3606800"/>
              </a:tblGrid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Kommission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Europäisches Parlament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Arbeitsmarktzugang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Nach spätestens 6 Monaten erhalten AsylbewerberInnen Zugang zum Arbeitsmarkt.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Unterbringung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de-DE" sz="16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AsylbewerberInnen</a:t>
                      </a:r>
                      <a:r>
                        <a:rPr kumimoji="0" lang="de-DE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dürfen nur zeitlich begrenzt in Sammelunterkünften untergebracht werden.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36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Änderungsanträge 1. Lesung RAT: Arbeitsmarktzugang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741778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44600"/>
                <a:gridCol w="6540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Koalition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11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700" dirty="0"/>
              <a:t>Änderungsanträge 1. </a:t>
            </a:r>
            <a:r>
              <a:rPr lang="de-DE" sz="2700" dirty="0" smtClean="0"/>
              <a:t>Lesung RAT: Unterbringung</a:t>
            </a:r>
            <a:endParaRPr lang="de-DE" sz="27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6</a:t>
            </a:fld>
            <a:endParaRPr lang="de-DE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202608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44600"/>
                <a:gridCol w="65405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Koalition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905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Ministerrat: </a:t>
            </a:r>
            <a:r>
              <a:rPr lang="de-DE" dirty="0"/>
              <a:t>1. Lesung 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649870"/>
              </p:ext>
            </p:extLst>
          </p:nvPr>
        </p:nvGraphicFramePr>
        <p:xfrm>
          <a:off x="457200" y="1966913"/>
          <a:ext cx="8229600" cy="116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2717800"/>
                <a:gridCol w="3606800"/>
              </a:tblGrid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Europäisches Parlament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Ministerrat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Arbeitsmarktzugang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 smtClean="0"/>
                        <a:t>Unterbringung</a:t>
                      </a:r>
                      <a:endParaRPr lang="de-D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506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Änderungsanträge 2. Lesung EP: Arbeitsmarktzugang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681341"/>
              </p:ext>
            </p:extLst>
          </p:nvPr>
        </p:nvGraphicFramePr>
        <p:xfrm>
          <a:off x="457200" y="1954889"/>
          <a:ext cx="7785100" cy="31765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58900"/>
                <a:gridCol w="6426200"/>
              </a:tblGrid>
              <a:tr h="45379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Fraktion(en)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Antrag</a:t>
                      </a:r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  <a:tr h="4537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D342-F750-7F49-ADB6-0D5ED779791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560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Macintosh PowerPoint</Application>
  <PresentationFormat>Bildschirmpräsentation (4:3)</PresentationFormat>
  <Paragraphs>75</Paragraphs>
  <Slides>15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Office-Design</vt:lpstr>
      <vt:lpstr>EUROPER II: Europäische Perspektiven zur Asylpolitik</vt:lpstr>
      <vt:lpstr>Kommissionsvorschlag</vt:lpstr>
      <vt:lpstr>Änderungsanträge 1. Lesung EP: Arbeitsmarktzugang</vt:lpstr>
      <vt:lpstr>Änderungsanträge 1. Lesung EP: Unterbringung</vt:lpstr>
      <vt:lpstr>Europäisches Parlament: 1. Lesung </vt:lpstr>
      <vt:lpstr>Änderungsanträge 1. Lesung RAT: Arbeitsmarktzugang</vt:lpstr>
      <vt:lpstr>Änderungsanträge 1. Lesung RAT: Unterbringung</vt:lpstr>
      <vt:lpstr>Ministerrat: 1. Lesung </vt:lpstr>
      <vt:lpstr>Änderungsanträge 2. Lesung EP: Arbeitsmarktzugang</vt:lpstr>
      <vt:lpstr>Änderungsanträge 2. Lesung EP: Unterbringung</vt:lpstr>
      <vt:lpstr>Europäisches Parlament: 2. Lesung </vt:lpstr>
      <vt:lpstr>Änderungsanträge 2. Lesung RAT: Arbeitsmarktzugang</vt:lpstr>
      <vt:lpstr>Änderungsanträge 2. Lesung RAT: Unterbringung</vt:lpstr>
      <vt:lpstr>Ministerrat: 2. Lesung </vt:lpstr>
      <vt:lpstr>Vermittlungsausschuss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Hanna Schneider</dc:creator>
  <cp:lastModifiedBy>Laszlo  Kovats</cp:lastModifiedBy>
  <cp:revision>45</cp:revision>
  <dcterms:created xsi:type="dcterms:W3CDTF">2016-01-04T17:22:48Z</dcterms:created>
  <dcterms:modified xsi:type="dcterms:W3CDTF">2019-01-23T10:33:01Z</dcterms:modified>
</cp:coreProperties>
</file>